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766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'01'!$G$9:$G$14</c:f>
              <c:strCache>
                <c:ptCount val="6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'01'!$H$9:$H$14</c:f>
              <c:numCache>
                <c:formatCode>0.00%</c:formatCode>
                <c:ptCount val="6"/>
                <c:pt idx="0">
                  <c:v>0.92920353982300885</c:v>
                </c:pt>
                <c:pt idx="1">
                  <c:v>0.89273805113004812</c:v>
                </c:pt>
                <c:pt idx="2">
                  <c:v>0.91880186185501611</c:v>
                </c:pt>
                <c:pt idx="3">
                  <c:v>0.91104410101771582</c:v>
                </c:pt>
                <c:pt idx="4">
                  <c:v>0.94094488188976377</c:v>
                </c:pt>
                <c:pt idx="5">
                  <c:v>0.9213483146067416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D-4AA1-B425-0F8798C8BE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437024"/>
        <c:axId val="166437440"/>
        <c:axId val="0"/>
      </c:bar3DChart>
      <c:catAx>
        <c:axId val="16643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437440"/>
        <c:crosses val="autoZero"/>
        <c:auto val="1"/>
        <c:lblAlgn val="ctr"/>
        <c:lblOffset val="100"/>
        <c:noMultiLvlLbl val="0"/>
      </c:catAx>
      <c:valAx>
        <c:axId val="16643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4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'01'!$G$9:$G$14</c:f>
              <c:strCache>
                <c:ptCount val="6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'01'!$H$9:$H$14</c:f>
              <c:numCache>
                <c:formatCode>0.00%</c:formatCode>
                <c:ptCount val="6"/>
                <c:pt idx="0">
                  <c:v>0.68292682926829273</c:v>
                </c:pt>
                <c:pt idx="1">
                  <c:v>0.79325102880658438</c:v>
                </c:pt>
                <c:pt idx="2">
                  <c:v>0.82281119714115547</c:v>
                </c:pt>
                <c:pt idx="3">
                  <c:v>0.62665283899403679</c:v>
                </c:pt>
                <c:pt idx="4">
                  <c:v>0.84154929577464788</c:v>
                </c:pt>
                <c:pt idx="5">
                  <c:v>0.63128038897893035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D-46CA-AEA6-12414FC98B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437024"/>
        <c:axId val="166437440"/>
        <c:axId val="0"/>
      </c:bar3DChart>
      <c:catAx>
        <c:axId val="16643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437440"/>
        <c:crosses val="autoZero"/>
        <c:auto val="1"/>
        <c:lblAlgn val="ctr"/>
        <c:lblOffset val="100"/>
        <c:noMultiLvlLbl val="0"/>
      </c:catAx>
      <c:valAx>
        <c:axId val="16643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4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'02'!$H$7:$H$23</c:f>
              <c:strCache>
                <c:ptCount val="17"/>
                <c:pt idx="0">
                  <c:v>AEROLINEAS ARGENTINAS</c:v>
                </c:pt>
                <c:pt idx="1">
                  <c:v>AEROMEXICO</c:v>
                </c:pt>
                <c:pt idx="2">
                  <c:v>AIR FRANCE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KLM</c:v>
                </c:pt>
                <c:pt idx="12">
                  <c:v>LASER AIRLINES</c:v>
                </c:pt>
                <c:pt idx="13">
                  <c:v>LATAM (TAM, LAN, LAN ECUADOR, LAN PERÚ)</c:v>
                </c:pt>
                <c:pt idx="14">
                  <c:v>LUFTHANSA</c:v>
                </c:pt>
                <c:pt idx="15">
                  <c:v>UNITED AIRLINES</c:v>
                </c:pt>
                <c:pt idx="16">
                  <c:v>VOLARIS MEXICO</c:v>
                </c:pt>
              </c:strCache>
            </c:strRef>
          </c:cat>
          <c:val>
            <c:numRef>
              <c:f>'02'!$J$7:$J$23</c:f>
              <c:numCache>
                <c:formatCode>0.00%</c:formatCode>
                <c:ptCount val="17"/>
                <c:pt idx="0">
                  <c:v>1</c:v>
                </c:pt>
                <c:pt idx="1">
                  <c:v>0.90040927694406547</c:v>
                </c:pt>
                <c:pt idx="2">
                  <c:v>0.8571428571428571</c:v>
                </c:pt>
                <c:pt idx="3">
                  <c:v>0.80975387420237011</c:v>
                </c:pt>
                <c:pt idx="4">
                  <c:v>0.94194890463498671</c:v>
                </c:pt>
                <c:pt idx="5">
                  <c:v>0.97674418604651159</c:v>
                </c:pt>
                <c:pt idx="6">
                  <c:v>0.98107910004596677</c:v>
                </c:pt>
                <c:pt idx="7">
                  <c:v>0.81642039338487138</c:v>
                </c:pt>
                <c:pt idx="8">
                  <c:v>0.91803278688524592</c:v>
                </c:pt>
                <c:pt idx="9">
                  <c:v>0.92892688528773759</c:v>
                </c:pt>
                <c:pt idx="10">
                  <c:v>0.95274102079395084</c:v>
                </c:pt>
                <c:pt idx="11">
                  <c:v>0.92842041679250986</c:v>
                </c:pt>
                <c:pt idx="12">
                  <c:v>0.83950617283950613</c:v>
                </c:pt>
                <c:pt idx="13">
                  <c:v>0.89090909090909087</c:v>
                </c:pt>
                <c:pt idx="14">
                  <c:v>0.97153024911032027</c:v>
                </c:pt>
                <c:pt idx="15">
                  <c:v>0.87591240875912402</c:v>
                </c:pt>
                <c:pt idx="16">
                  <c:v>0.99885189437428235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1-4D88-A914-68D2D1CFEC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400096"/>
        <c:axId val="161400512"/>
        <c:axId val="0"/>
      </c:bar3DChart>
      <c:catAx>
        <c:axId val="16140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400512"/>
        <c:crosses val="autoZero"/>
        <c:auto val="1"/>
        <c:lblAlgn val="ctr"/>
        <c:lblOffset val="100"/>
        <c:noMultiLvlLbl val="0"/>
      </c:catAx>
      <c:valAx>
        <c:axId val="16140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4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'02'!$H$7:$H$23</c:f>
              <c:strCache>
                <c:ptCount val="17"/>
                <c:pt idx="0">
                  <c:v>AEROLINEAS ARGENTINAS</c:v>
                </c:pt>
                <c:pt idx="1">
                  <c:v>AEROMEXICO</c:v>
                </c:pt>
                <c:pt idx="2">
                  <c:v>AIR FRANCE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KLM</c:v>
                </c:pt>
                <c:pt idx="12">
                  <c:v>LASER AIRLINES</c:v>
                </c:pt>
                <c:pt idx="13">
                  <c:v>LATAM (TAM, LAN, LAN ECUADOR, LAN PERÚ)</c:v>
                </c:pt>
                <c:pt idx="14">
                  <c:v>LUFTHANSA</c:v>
                </c:pt>
                <c:pt idx="15">
                  <c:v>UNITED AIRLINES</c:v>
                </c:pt>
                <c:pt idx="16">
                  <c:v>VOLARIS MEXICO</c:v>
                </c:pt>
              </c:strCache>
            </c:strRef>
          </c:cat>
          <c:val>
            <c:numRef>
              <c:f>'02'!$I$7:$I$23</c:f>
              <c:numCache>
                <c:formatCode>0.00%</c:formatCode>
                <c:ptCount val="17"/>
                <c:pt idx="0">
                  <c:v>1</c:v>
                </c:pt>
                <c:pt idx="1">
                  <c:v>0.83333333333333337</c:v>
                </c:pt>
                <c:pt idx="2">
                  <c:v>0.5</c:v>
                </c:pt>
                <c:pt idx="3">
                  <c:v>0.74603174603174605</c:v>
                </c:pt>
                <c:pt idx="4">
                  <c:v>0.91269841269841268</c:v>
                </c:pt>
                <c:pt idx="5">
                  <c:v>0.8571428571428571</c:v>
                </c:pt>
                <c:pt idx="6">
                  <c:v>0.88926174496644295</c:v>
                </c:pt>
                <c:pt idx="7">
                  <c:v>0.78640776699029125</c:v>
                </c:pt>
                <c:pt idx="8">
                  <c:v>0.8571428571428571</c:v>
                </c:pt>
                <c:pt idx="9">
                  <c:v>0.87912087912087911</c:v>
                </c:pt>
                <c:pt idx="10">
                  <c:v>0.875</c:v>
                </c:pt>
                <c:pt idx="11">
                  <c:v>0.91379310344827591</c:v>
                </c:pt>
                <c:pt idx="12">
                  <c:v>0.70588235294117652</c:v>
                </c:pt>
                <c:pt idx="13">
                  <c:v>0.84775086505190311</c:v>
                </c:pt>
                <c:pt idx="14">
                  <c:v>0.61904761904761907</c:v>
                </c:pt>
                <c:pt idx="15">
                  <c:v>0.83333333333333337</c:v>
                </c:pt>
                <c:pt idx="16">
                  <c:v>0.96666666666666667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6-49F3-BC0F-71A0D3CD9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400096"/>
        <c:axId val="161400512"/>
        <c:axId val="0"/>
      </c:bar3DChart>
      <c:catAx>
        <c:axId val="16140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400512"/>
        <c:crosses val="autoZero"/>
        <c:auto val="1"/>
        <c:lblAlgn val="ctr"/>
        <c:lblOffset val="100"/>
        <c:noMultiLvlLbl val="0"/>
      </c:catAx>
      <c:valAx>
        <c:axId val="16140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4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30/07/2024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F0C94AA-70C7-940B-13F2-83B6A1E87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401246"/>
              </p:ext>
            </p:extLst>
          </p:nvPr>
        </p:nvGraphicFramePr>
        <p:xfrm>
          <a:off x="5505298" y="1305017"/>
          <a:ext cx="5945399" cy="461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F0C94AA-70C7-940B-13F2-83B6A1E87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8810"/>
              </p:ext>
            </p:extLst>
          </p:nvPr>
        </p:nvGraphicFramePr>
        <p:xfrm>
          <a:off x="5509459" y="1305017"/>
          <a:ext cx="6022634" cy="46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Junio 2024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73.31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91.90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Junio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DB5861-1E61-B85E-984C-D754341AE0DD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junio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2024.</a:t>
            </a:r>
            <a:endParaRPr lang="es-CO" sz="7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5CC503B-1A02-04A9-9017-1648D8CEE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24168"/>
              </p:ext>
            </p:extLst>
          </p:nvPr>
        </p:nvGraphicFramePr>
        <p:xfrm>
          <a:off x="5499716" y="1331650"/>
          <a:ext cx="595098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452CBA-822E-CB38-240F-31B71D3C9DF9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junio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2024.</a:t>
            </a:r>
            <a:endParaRPr lang="es-CO" sz="7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5CC503B-1A02-04A9-9017-1648D8CEE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810371"/>
              </p:ext>
            </p:extLst>
          </p:nvPr>
        </p:nvGraphicFramePr>
        <p:xfrm>
          <a:off x="5525462" y="1296140"/>
          <a:ext cx="5997753" cy="46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82.49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91.70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Junio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198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5D25ACEB-D71F-415F-BAAA-341C3D149BE0}"/>
</file>

<file path=customXml/itemProps2.xml><?xml version="1.0" encoding="utf-8"?>
<ds:datastoreItem xmlns:ds="http://schemas.openxmlformats.org/officeDocument/2006/customXml" ds:itemID="{50CAB4F6-E946-42F7-9184-33A0E084A0B1}"/>
</file>

<file path=customXml/itemProps3.xml><?xml version="1.0" encoding="utf-8"?>
<ds:datastoreItem xmlns:ds="http://schemas.openxmlformats.org/officeDocument/2006/customXml" ds:itemID="{9BB1A04B-A9C6-45BA-9E26-13688C4699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383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JUNIO 2024</dc:title>
  <dc:creator>William Camilo  Baracaldo Godoy</dc:creator>
  <cp:lastModifiedBy>Juan David Dominguez Arrieta</cp:lastModifiedBy>
  <cp:revision>177</cp:revision>
  <dcterms:created xsi:type="dcterms:W3CDTF">2023-05-08T00:34:42Z</dcterms:created>
  <dcterms:modified xsi:type="dcterms:W3CDTF">2024-07-30T20:42:39Z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